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70" r:id="rId1"/>
  </p:sldMasterIdLst>
  <p:notesMasterIdLst>
    <p:notesMasterId r:id="rId26"/>
  </p:notesMasterIdLst>
  <p:sldIdLst>
    <p:sldId id="259" r:id="rId2"/>
    <p:sldId id="301" r:id="rId3"/>
    <p:sldId id="431" r:id="rId4"/>
    <p:sldId id="432" r:id="rId5"/>
    <p:sldId id="433" r:id="rId6"/>
    <p:sldId id="434" r:id="rId7"/>
    <p:sldId id="394" r:id="rId8"/>
    <p:sldId id="396" r:id="rId9"/>
    <p:sldId id="419" r:id="rId10"/>
    <p:sldId id="420" r:id="rId11"/>
    <p:sldId id="421" r:id="rId12"/>
    <p:sldId id="422" r:id="rId13"/>
    <p:sldId id="387" r:id="rId14"/>
    <p:sldId id="423" r:id="rId15"/>
    <p:sldId id="424" r:id="rId16"/>
    <p:sldId id="428" r:id="rId17"/>
    <p:sldId id="425" r:id="rId18"/>
    <p:sldId id="426" r:id="rId19"/>
    <p:sldId id="427" r:id="rId20"/>
    <p:sldId id="430" r:id="rId21"/>
    <p:sldId id="388" r:id="rId22"/>
    <p:sldId id="435" r:id="rId23"/>
    <p:sldId id="436" r:id="rId24"/>
    <p:sldId id="414" r:id="rId25"/>
  </p:sldIdLst>
  <p:sldSz cx="14630400" cy="82296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8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00"/>
    <p:restoredTop sz="85151"/>
  </p:normalViewPr>
  <p:slideViewPr>
    <p:cSldViewPr snapToGrid="0" snapToObjects="1">
      <p:cViewPr>
        <p:scale>
          <a:sx n="65" d="100"/>
          <a:sy n="65" d="100"/>
        </p:scale>
        <p:origin x="344" y="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png>
</file>

<file path=ppt/media/image20.jpg>
</file>

<file path=ppt/media/image21.jp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298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408dddd754_34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408dddd754_34_2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925342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933898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23727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183640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zh-CN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我们需要构建一个损失函数，其目的是让某个卷积层的某个过滤器的值最大化</a:t>
            </a:r>
            <a:r>
              <a:rPr lang="en-US" altLang="zh-CN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zh-CN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然后，我们要使用随机梯度下降来调节输入图像的值，以便让这个激活值最大化。 </a:t>
            </a:r>
            <a:endParaRPr lang="zh-CN" altLang="en-US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zh-CN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看起来，</a:t>
            </a:r>
            <a:r>
              <a:rPr lang="en-US" altLang="zh-CN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block3_conv1 </a:t>
            </a:r>
            <a:r>
              <a:rPr lang="zh-CN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层第 </a:t>
            </a:r>
            <a:r>
              <a:rPr lang="en-US" altLang="zh-CN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0 </a:t>
            </a:r>
            <a:r>
              <a:rPr lang="zh-CN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个过滤器响应的是波尔卡点</a:t>
            </a:r>
            <a:r>
              <a:rPr lang="en-US" altLang="zh-CN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(polka-dot)</a:t>
            </a:r>
            <a:r>
              <a:rPr lang="zh-CN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图案。 </a:t>
            </a:r>
            <a:endParaRPr lang="zh-CN" altLang="en-US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797376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433707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97669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9507933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2885264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311487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408dddd754_34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408dddd754_34_2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0903477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19647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31307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0799257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zh-CN" altLang="en-US" dirty="0" smtClean="0"/>
              <a:t>斑猫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罗得西亚脊背犬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6995412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15639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3451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042935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185752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96819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48045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088295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021745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9574968-6DEE-5148-ACAA-0BD9B861E3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B64E49AB-D446-C943-BD9B-C0D7CD70B1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9797E214-349B-064C-95FC-517F658073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F7587-7339-3144-89B3-0693B198E957}" type="datetimeFigureOut">
              <a:rPr lang="en-US" smtClean="0"/>
              <a:t>10/3/19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E8A80CC9-836A-6D4E-8962-A84FEEE041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C67DE9CC-7DEE-3C4E-9EFD-6169B583A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41710087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378D109-A6DA-3B45-9A1D-8F025CC1D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B85385EE-79AF-0841-ADDD-66E167F365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CF5A673E-B47A-CC48-8251-67D37910E5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F7587-7339-3144-89B3-0693B198E957}" type="datetimeFigureOut">
              <a:rPr lang="en-US" smtClean="0"/>
              <a:t>10/3/19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E5AC4194-7247-D348-B3B4-C4E6A3B61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1F8CFAE-441E-8E4B-BC22-23AD71BB6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688070339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90D129E0-F43A-B948-9B69-2759C6D7AB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9D6BE13B-681C-274F-B810-F809CABD91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162524CA-9548-8045-8B43-468A6B25E5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F7587-7339-3144-89B3-0693B198E957}" type="datetimeFigureOut">
              <a:rPr lang="en-US" smtClean="0"/>
              <a:t>10/3/19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82FF2D90-0961-6E43-A880-499F272DAF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F7DEC87-71AE-2541-9229-C2DCDBED0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88361273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6884F42-DBA8-5C42-9B45-7A90E53BA0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7F098D6-8008-1E46-B3C0-0F5190F3FB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C8BA4C5C-5DF3-7D41-9869-BF692094A1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F7587-7339-3144-89B3-0693B198E957}" type="datetimeFigureOut">
              <a:rPr lang="en-US" smtClean="0"/>
              <a:t>10/3/19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DB6092BF-26D3-E440-B95C-0E2EDB6484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87C4D0B-5476-9F40-BEDA-C248EBB200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3059596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2057FFD-CE82-EB43-A564-0DBADA07A6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EBB3CF16-A909-4F40-8B86-CDCDAA770A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4E915E9C-0FDC-6C48-AC61-7004908385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F7587-7339-3144-89B3-0693B198E957}" type="datetimeFigureOut">
              <a:rPr lang="en-US" smtClean="0"/>
              <a:t>10/3/19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97DC43E2-7905-6847-90B1-3E0AEA6DA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96FBCAF0-A0C9-F948-BFB0-AEF0BFBCE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0519394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49BF196-9611-2745-BB84-826F878DB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C8FDDC54-616C-824A-86CB-BDFE3BA1A4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D1E05EB4-BE31-844F-A5FA-D0D480F4FA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B30428B7-F2EB-8542-B0C0-D365AEFA5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F7587-7339-3144-89B3-0693B198E957}" type="datetimeFigureOut">
              <a:rPr lang="en-US" smtClean="0"/>
              <a:t>10/3/19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7E1712CE-73D2-4F4C-B76F-7BE93D850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75913FED-0431-CA41-A819-D51934ADE0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22737122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BEB972A-58CE-8D47-90A0-62FF851C5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D474588F-AD3A-954F-A6A0-2D9B2C285D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1F0FA198-54A4-4740-A0A6-69EA225FE4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4F842A12-4AE7-D34F-8935-B1B759AA6E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42B14D28-B248-E740-B3D7-3BDD8D0930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EF5B9DA5-1296-564B-8999-517B1A637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F7587-7339-3144-89B3-0693B198E957}" type="datetimeFigureOut">
              <a:rPr lang="en-US" smtClean="0"/>
              <a:t>10/3/19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2416125E-5442-CC48-B9F3-D23B50BC1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2F96E8B9-7210-9A44-817C-74648E81CA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25379616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E6528B1-1606-8741-940E-AB58AD136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75921A66-4D06-B345-B5E0-EA3597D23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F7587-7339-3144-89B3-0693B198E957}" type="datetimeFigureOut">
              <a:rPr lang="en-US" smtClean="0"/>
              <a:t>10/3/19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949297A4-7C06-114F-89AF-8B1E338F7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4185AE34-1CCE-CE44-AB0A-FA674D44C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11473035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7C946B49-9DFF-E54C-B104-3AC4FFB71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F7587-7339-3144-89B3-0693B198E957}" type="datetimeFigureOut">
              <a:rPr lang="en-US" smtClean="0"/>
              <a:t>10/3/19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80D136C2-86B2-9442-875A-7FFF458B76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60B3FBBB-ACC1-F44D-A1A6-D0840CA44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259409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097BED2-270F-524E-ACC2-19C0653E9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7480154-AF14-4040-BA03-F382C6E3F4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2A457294-5468-1A46-851A-8FC0312C37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49B286D4-E4E2-E347-90AB-B78269D97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F7587-7339-3144-89B3-0693B198E957}" type="datetimeFigureOut">
              <a:rPr lang="en-US" smtClean="0"/>
              <a:t>10/3/19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9102B23C-4524-6745-851E-AEDA2E486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017FDC57-16D9-7741-9AAC-70A4493DF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47716975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AEFE660-3366-AC42-879B-B95C91FF4E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2D625911-31BA-3342-B22C-E70AF2ACCAD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0CC9A7B9-B991-6642-96D3-17FF1B38EF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1B177DA8-6DB1-474E-9C35-F9DF0AE3F9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F7587-7339-3144-89B3-0693B198E957}" type="datetimeFigureOut">
              <a:rPr lang="en-US" smtClean="0"/>
              <a:t>10/3/19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30AA5E48-E575-1D40-AC24-5024FDB0B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4A394CA0-CAD0-A94C-9A39-8BA043C0A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40653853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AE582AEB-5C37-4240-8122-0D3311BC5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85B5E891-D848-944B-8F1C-5A299D68C6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165E5E6F-3F90-5A48-B3E0-62873F6063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4F7587-7339-3144-89B3-0693B198E957}" type="datetimeFigureOut">
              <a:rPr lang="en-US" smtClean="0"/>
              <a:t>10/3/19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27E04E04-087A-904D-8664-92C42E512F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BCF2AA3A-B0A1-9743-92F3-C6758A06B1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930362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1" r:id="rId1"/>
    <p:sldLayoutId id="2147483772" r:id="rId2"/>
    <p:sldLayoutId id="2147483773" r:id="rId3"/>
    <p:sldLayoutId id="2147483774" r:id="rId4"/>
    <p:sldLayoutId id="2147483775" r:id="rId5"/>
    <p:sldLayoutId id="2147483776" r:id="rId6"/>
    <p:sldLayoutId id="2147483777" r:id="rId7"/>
    <p:sldLayoutId id="2147483778" r:id="rId8"/>
    <p:sldLayoutId id="2147483779" r:id="rId9"/>
    <p:sldLayoutId id="2147483780" r:id="rId10"/>
    <p:sldLayoutId id="2147483781" r:id="rId11"/>
  </p:sldLayoutIdLst>
  <p:hf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Times New Roman" panose="02020603050405020304" pitchFamily="18" charset="0"/>
          <a:ea typeface="+mj-ea"/>
          <a:cs typeface="Times New Roman" panose="02020603050405020304" pitchFamily="18" charset="0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6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7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4" Type="http://schemas.openxmlformats.org/officeDocument/2006/relationships/image" Target="../media/image19.tif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4" Type="http://schemas.openxmlformats.org/officeDocument/2006/relationships/image" Target="../media/image21.jp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5" Type="http://schemas.openxmlformats.org/officeDocument/2006/relationships/image" Target="../media/image6.tiff"/><Relationship Id="rId6" Type="http://schemas.openxmlformats.org/officeDocument/2006/relationships/image" Target="../media/image7.tiff"/><Relationship Id="rId7" Type="http://schemas.openxmlformats.org/officeDocument/2006/relationships/image" Target="../media/image8.tif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97"/>
          <p:cNvSpPr txBox="1"/>
          <p:nvPr/>
        </p:nvSpPr>
        <p:spPr>
          <a:xfrm>
            <a:off x="3117136" y="2883493"/>
            <a:ext cx="8396127" cy="951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4800" dirty="0" smtClean="0">
                <a:solidFill>
                  <a:srgbClr val="434343"/>
                </a:solidFill>
                <a:latin typeface="Microsoft YaHei" charset="-122"/>
                <a:ea typeface="Microsoft YaHei" charset="-122"/>
                <a:cs typeface="Microsoft YaHei" charset="-122"/>
                <a:sym typeface="Google Sans"/>
              </a:rPr>
              <a:t>第五章</a:t>
            </a:r>
            <a:endParaRPr lang="en-US" altLang="zh-CN" sz="4800" dirty="0">
              <a:solidFill>
                <a:srgbClr val="434343"/>
              </a:solidFill>
              <a:latin typeface="Microsoft YaHei" charset="-122"/>
              <a:ea typeface="Microsoft YaHei" charset="-122"/>
              <a:cs typeface="Microsoft YaHei" charset="-122"/>
              <a:sym typeface="Google Sans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4800" dirty="0" smtClean="0">
                <a:solidFill>
                  <a:srgbClr val="434343"/>
                </a:solidFill>
                <a:latin typeface="Microsoft YaHei" charset="-122"/>
                <a:ea typeface="Microsoft YaHei" charset="-122"/>
                <a:cs typeface="Microsoft YaHei" charset="-122"/>
                <a:sym typeface="Google Sans"/>
              </a:rPr>
              <a:t>深度</a:t>
            </a:r>
            <a:r>
              <a:rPr lang="zh-CN" altLang="en-US" sz="4800" dirty="0" smtClean="0">
                <a:solidFill>
                  <a:srgbClr val="434343"/>
                </a:solidFill>
                <a:latin typeface="Microsoft YaHei" charset="-122"/>
                <a:ea typeface="Microsoft YaHei" charset="-122"/>
                <a:cs typeface="Microsoft YaHei" charset="-122"/>
                <a:sym typeface="Google Sans"/>
              </a:rPr>
              <a:t>学习可视化</a:t>
            </a:r>
            <a:endParaRPr lang="en-US" altLang="zh-CN" sz="4800" dirty="0">
              <a:solidFill>
                <a:srgbClr val="434343"/>
              </a:solidFill>
              <a:latin typeface="Microsoft YaHei" charset="-122"/>
              <a:ea typeface="Microsoft YaHei" charset="-122"/>
              <a:cs typeface="Microsoft YaHei" charset="-122"/>
              <a:sym typeface="Google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50;p102">
            <a:extLst>
              <a:ext uri="{FF2B5EF4-FFF2-40B4-BE49-F238E27FC236}">
                <a16:creationId xmlns:a16="http://schemas.microsoft.com/office/drawing/2014/main" xmlns="" id="{C5BD24FD-E8A5-004D-84E8-87231B8E1E2A}"/>
              </a:ext>
            </a:extLst>
          </p:cNvPr>
          <p:cNvSpPr txBox="1"/>
          <p:nvPr/>
        </p:nvSpPr>
        <p:spPr>
          <a:xfrm>
            <a:off x="657755" y="391284"/>
            <a:ext cx="10429345" cy="706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indent="0" defTabSz="914400" fontAlgn="auto" latinLnBrk="0" hangingPunct="0">
              <a:buClrTx/>
              <a:buSzTx/>
              <a:buFontTx/>
              <a:buNone/>
              <a:defRPr kumimoji="0" sz="2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Times New Roman" panose="02020603050405020304"/>
              </a:defRPr>
            </a:lvl1pPr>
            <a:lvl2pPr marL="0" indent="457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2pPr>
            <a:lvl3pPr marL="0" indent="914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3pPr>
            <a:lvl4pPr marL="0" indent="1371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4pPr>
            <a:lvl5pPr marL="0" indent="18288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5pPr>
            <a:lvl6pPr marL="0" indent="22860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6pPr>
            <a:lvl7pPr marL="0" indent="2743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7pPr>
            <a:lvl8pPr marL="0" indent="3200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8pPr>
            <a:lvl9pPr marL="0" indent="3657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9pPr>
          </a:lstStyle>
          <a:p>
            <a:r>
              <a:rPr lang="zh-CN" altLang="en-US" dirty="0" smtClean="0">
                <a:sym typeface="Google Sans"/>
              </a:rPr>
              <a:t>第</a:t>
            </a:r>
            <a:r>
              <a:rPr lang="en-US" altLang="zh-CN" dirty="0" smtClean="0">
                <a:sym typeface="Google Sans"/>
              </a:rPr>
              <a:t>3</a:t>
            </a:r>
            <a:r>
              <a:rPr lang="zh-CN" altLang="en-US" dirty="0" smtClean="0">
                <a:sym typeface="Google Sans"/>
              </a:rPr>
              <a:t>层卷积后激活</a:t>
            </a:r>
            <a:endParaRPr lang="en-US" altLang="zh-CN" dirty="0">
              <a:sym typeface="Google Sans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4261" y="1406760"/>
            <a:ext cx="11901878" cy="6052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6090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50;p102">
            <a:extLst>
              <a:ext uri="{FF2B5EF4-FFF2-40B4-BE49-F238E27FC236}">
                <a16:creationId xmlns:a16="http://schemas.microsoft.com/office/drawing/2014/main" xmlns="" id="{C5BD24FD-E8A5-004D-84E8-87231B8E1E2A}"/>
              </a:ext>
            </a:extLst>
          </p:cNvPr>
          <p:cNvSpPr txBox="1"/>
          <p:nvPr/>
        </p:nvSpPr>
        <p:spPr>
          <a:xfrm>
            <a:off x="657755" y="391284"/>
            <a:ext cx="10429345" cy="706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indent="0" defTabSz="914400" fontAlgn="auto" latinLnBrk="0" hangingPunct="0">
              <a:buClrTx/>
              <a:buSzTx/>
              <a:buFontTx/>
              <a:buNone/>
              <a:defRPr kumimoji="0" sz="2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Times New Roman" panose="02020603050405020304"/>
              </a:defRPr>
            </a:lvl1pPr>
            <a:lvl2pPr marL="0" indent="457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2pPr>
            <a:lvl3pPr marL="0" indent="914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3pPr>
            <a:lvl4pPr marL="0" indent="1371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4pPr>
            <a:lvl5pPr marL="0" indent="18288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5pPr>
            <a:lvl6pPr marL="0" indent="22860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6pPr>
            <a:lvl7pPr marL="0" indent="2743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7pPr>
            <a:lvl8pPr marL="0" indent="3200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8pPr>
            <a:lvl9pPr marL="0" indent="3657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9pPr>
          </a:lstStyle>
          <a:p>
            <a:r>
              <a:rPr lang="zh-CN" altLang="en-US" dirty="0" smtClean="0">
                <a:sym typeface="Google Sans"/>
              </a:rPr>
              <a:t>第</a:t>
            </a:r>
            <a:r>
              <a:rPr lang="en-US" altLang="zh-CN" dirty="0">
                <a:sym typeface="Google Sans"/>
              </a:rPr>
              <a:t>4</a:t>
            </a:r>
            <a:r>
              <a:rPr lang="zh-CN" altLang="en-US" dirty="0" smtClean="0">
                <a:sym typeface="Google Sans"/>
              </a:rPr>
              <a:t>层</a:t>
            </a:r>
            <a:r>
              <a:rPr lang="zh-CN" altLang="en-US" dirty="0">
                <a:sym typeface="Google Sans"/>
              </a:rPr>
              <a:t>卷积后激活</a:t>
            </a:r>
            <a:endParaRPr lang="en-US" altLang="zh-CN" dirty="0">
              <a:sym typeface="Google San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9258" y="1533892"/>
            <a:ext cx="11811884" cy="5917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404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102"/>
          <p:cNvSpPr txBox="1"/>
          <p:nvPr/>
        </p:nvSpPr>
        <p:spPr>
          <a:xfrm>
            <a:off x="707124" y="3269950"/>
            <a:ext cx="9232743" cy="19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zh-CN" altLang="en-US" sz="4000" dirty="0">
                <a:solidFill>
                  <a:srgbClr val="3C4043"/>
                </a:solidFill>
                <a:latin typeface="Times New Roman" panose="02020603050405020304" pitchFamily="18" charset="0"/>
                <a:ea typeface="Google Sans"/>
                <a:cs typeface="Times New Roman" panose="02020603050405020304" pitchFamily="18" charset="0"/>
                <a:sym typeface="Google Sans"/>
              </a:rPr>
              <a:t>“</a:t>
            </a:r>
            <a:r>
              <a:rPr lang="en-US" altLang="zh-CN" sz="4000" dirty="0">
                <a:solidFill>
                  <a:srgbClr val="3C4043"/>
                </a:solidFill>
                <a:latin typeface="Times New Roman" panose="02020603050405020304" pitchFamily="18" charset="0"/>
                <a:ea typeface="Google Sans"/>
                <a:cs typeface="Times New Roman" panose="02020603050405020304" pitchFamily="18" charset="0"/>
                <a:sym typeface="Google Sans"/>
              </a:rPr>
              <a:t>Hello</a:t>
            </a:r>
            <a:r>
              <a:rPr lang="zh-CN" altLang="en-US" sz="4000" dirty="0">
                <a:solidFill>
                  <a:srgbClr val="3C4043"/>
                </a:solidFill>
                <a:latin typeface="Times New Roman" panose="02020603050405020304" pitchFamily="18" charset="0"/>
                <a:ea typeface="Google Sans"/>
                <a:cs typeface="Times New Roman" panose="02020603050405020304" pitchFamily="18" charset="0"/>
                <a:sym typeface="Google Sans"/>
              </a:rPr>
              <a:t> </a:t>
            </a:r>
            <a:r>
              <a:rPr lang="en-US" altLang="zh-CN" sz="4000" dirty="0">
                <a:solidFill>
                  <a:srgbClr val="3C4043"/>
                </a:solidFill>
                <a:latin typeface="Times New Roman" panose="02020603050405020304" pitchFamily="18" charset="0"/>
                <a:ea typeface="Google Sans"/>
                <a:cs typeface="Times New Roman" panose="02020603050405020304" pitchFamily="18" charset="0"/>
                <a:sym typeface="Google Sans"/>
              </a:rPr>
              <a:t>TensorFlow</a:t>
            </a:r>
            <a:r>
              <a:rPr lang="zh-CN" altLang="en-US" sz="4000" dirty="0">
                <a:solidFill>
                  <a:srgbClr val="3C4043"/>
                </a:solidFill>
                <a:latin typeface="Times New Roman" panose="02020603050405020304" pitchFamily="18" charset="0"/>
                <a:ea typeface="Google Sans"/>
                <a:cs typeface="Times New Roman" panose="02020603050405020304" pitchFamily="18" charset="0"/>
                <a:sym typeface="Google Sans"/>
              </a:rPr>
              <a:t>”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="" xmlns:a16="http://schemas.microsoft.com/office/drawing/2014/main" id="{0BF149E0-5578-1D43-9E6F-08D5A961B2B2}"/>
              </a:ext>
            </a:extLst>
          </p:cNvPr>
          <p:cNvSpPr/>
          <p:nvPr/>
        </p:nvSpPr>
        <p:spPr>
          <a:xfrm>
            <a:off x="-1" y="0"/>
            <a:ext cx="14630401" cy="8229600"/>
          </a:xfrm>
          <a:prstGeom prst="rect">
            <a:avLst/>
          </a:prstGeom>
          <a:solidFill>
            <a:srgbClr val="2728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Try</a:t>
            </a:r>
            <a:r>
              <a:rPr lang="zh-CN" alt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</a:t>
            </a:r>
            <a:endParaRPr lang="en-US" sz="9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3168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102"/>
          <p:cNvSpPr txBox="1"/>
          <p:nvPr/>
        </p:nvSpPr>
        <p:spPr>
          <a:xfrm>
            <a:off x="2698828" y="3597964"/>
            <a:ext cx="9232743" cy="19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lnSpc>
                <a:spcPct val="150000"/>
              </a:lnSpc>
            </a:pPr>
            <a:r>
              <a:rPr lang="zh-CN" altLang="en-US" sz="4000" dirty="0">
                <a:solidFill>
                  <a:srgbClr val="3C4043"/>
                </a:solidFill>
                <a:latin typeface="Microsoft YaHei" charset="-122"/>
                <a:ea typeface="Microsoft YaHei" charset="-122"/>
                <a:cs typeface="Microsoft YaHei" charset="-122"/>
                <a:sym typeface="Google Sans"/>
              </a:rPr>
              <a:t>可视化卷积层过滤器（</a:t>
            </a:r>
            <a:r>
              <a:rPr lang="en-US" altLang="zh-CN" sz="4000" dirty="0">
                <a:solidFill>
                  <a:srgbClr val="3C4043"/>
                </a:solidFill>
                <a:latin typeface="Microsoft YaHei" charset="-122"/>
                <a:ea typeface="Microsoft YaHei" charset="-122"/>
                <a:cs typeface="Microsoft YaHei" charset="-122"/>
                <a:sym typeface="Google Sans"/>
              </a:rPr>
              <a:t>Filter</a:t>
            </a:r>
            <a:r>
              <a:rPr lang="zh-CN" altLang="en-US" sz="4000" dirty="0">
                <a:solidFill>
                  <a:srgbClr val="3C4043"/>
                </a:solidFill>
                <a:latin typeface="Microsoft YaHei" charset="-122"/>
                <a:ea typeface="Microsoft YaHei" charset="-122"/>
                <a:cs typeface="Microsoft YaHei" charset="-122"/>
                <a:sym typeface="Google Sans"/>
              </a:rPr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2066001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50;p102">
            <a:extLst>
              <a:ext uri="{FF2B5EF4-FFF2-40B4-BE49-F238E27FC236}">
                <a16:creationId xmlns:a16="http://schemas.microsoft.com/office/drawing/2014/main" xmlns="" id="{C5BD24FD-E8A5-004D-84E8-87231B8E1E2A}"/>
              </a:ext>
            </a:extLst>
          </p:cNvPr>
          <p:cNvSpPr txBox="1"/>
          <p:nvPr/>
        </p:nvSpPr>
        <p:spPr>
          <a:xfrm>
            <a:off x="657755" y="391284"/>
            <a:ext cx="11229445" cy="706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indent="0" defTabSz="914400" fontAlgn="auto" latinLnBrk="0" hangingPunct="0">
              <a:buClrTx/>
              <a:buSzTx/>
              <a:buFontTx/>
              <a:buNone/>
              <a:defRPr kumimoji="0" sz="2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Times New Roman" panose="02020603050405020304"/>
              </a:defRPr>
            </a:lvl1pPr>
            <a:lvl2pPr marL="0" indent="457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2pPr>
            <a:lvl3pPr marL="0" indent="914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3pPr>
            <a:lvl4pPr marL="0" indent="1371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4pPr>
            <a:lvl5pPr marL="0" indent="18288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5pPr>
            <a:lvl6pPr marL="0" indent="22860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6pPr>
            <a:lvl7pPr marL="0" indent="2743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7pPr>
            <a:lvl8pPr marL="0" indent="3200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8pPr>
            <a:lvl9pPr marL="0" indent="3657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9pPr>
          </a:lstStyle>
          <a:p>
            <a:r>
              <a:rPr lang="en-US" altLang="zh-CN" dirty="0" smtClean="0">
                <a:sym typeface="Google Sans"/>
              </a:rPr>
              <a:t>ImageNet</a:t>
            </a:r>
            <a:r>
              <a:rPr lang="zh-CN" altLang="en-US" dirty="0" smtClean="0">
                <a:sym typeface="Google Sans"/>
              </a:rPr>
              <a:t> 上预训练的 </a:t>
            </a:r>
            <a:r>
              <a:rPr lang="en-US" altLang="zh-CN" dirty="0" smtClean="0">
                <a:sym typeface="Google Sans"/>
              </a:rPr>
              <a:t>VGG16</a:t>
            </a:r>
            <a:r>
              <a:rPr lang="zh-CN" altLang="en-US" dirty="0" smtClean="0">
                <a:sym typeface="Google Sans"/>
              </a:rPr>
              <a:t> 网络</a:t>
            </a:r>
            <a:r>
              <a:rPr lang="zh-CN" altLang="en-US" dirty="0" smtClean="0">
                <a:sym typeface="Google Sans"/>
              </a:rPr>
              <a:t> </a:t>
            </a:r>
            <a:r>
              <a:rPr lang="en-US" altLang="zh-CN" dirty="0" smtClean="0">
                <a:sym typeface="Google Sans"/>
              </a:rPr>
              <a:t>-</a:t>
            </a:r>
            <a:r>
              <a:rPr lang="zh-CN" altLang="en-US" dirty="0" smtClean="0">
                <a:sym typeface="Google Sans"/>
              </a:rPr>
              <a:t> </a:t>
            </a:r>
            <a:r>
              <a:rPr lang="en-US" dirty="0"/>
              <a:t>block3_conv1 </a:t>
            </a:r>
            <a:r>
              <a:rPr lang="zh-CN" altLang="en-US" dirty="0" smtClean="0"/>
              <a:t>层第</a:t>
            </a:r>
            <a:r>
              <a:rPr lang="en-US" altLang="zh-CN" dirty="0" smtClean="0"/>
              <a:t>0</a:t>
            </a:r>
            <a:r>
              <a:rPr lang="zh-CN" altLang="en-US" dirty="0" smtClean="0"/>
              <a:t>个过滤器</a:t>
            </a:r>
            <a:endParaRPr lang="en-US" dirty="0"/>
          </a:p>
          <a:p>
            <a:endParaRPr lang="en-US" altLang="zh-CN" dirty="0">
              <a:sym typeface="Google San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4575" y="1967722"/>
            <a:ext cx="4801250" cy="4850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054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50;p102">
            <a:extLst>
              <a:ext uri="{FF2B5EF4-FFF2-40B4-BE49-F238E27FC236}">
                <a16:creationId xmlns:a16="http://schemas.microsoft.com/office/drawing/2014/main" xmlns="" id="{C5BD24FD-E8A5-004D-84E8-87231B8E1E2A}"/>
              </a:ext>
            </a:extLst>
          </p:cNvPr>
          <p:cNvSpPr txBox="1"/>
          <p:nvPr/>
        </p:nvSpPr>
        <p:spPr>
          <a:xfrm>
            <a:off x="657755" y="391284"/>
            <a:ext cx="11229445" cy="706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indent="0" defTabSz="914400" fontAlgn="auto" latinLnBrk="0" hangingPunct="0">
              <a:buClrTx/>
              <a:buSzTx/>
              <a:buFontTx/>
              <a:buNone/>
              <a:defRPr kumimoji="0" sz="2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Times New Roman" panose="02020603050405020304"/>
              </a:defRPr>
            </a:lvl1pPr>
            <a:lvl2pPr marL="0" indent="457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2pPr>
            <a:lvl3pPr marL="0" indent="914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3pPr>
            <a:lvl4pPr marL="0" indent="1371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4pPr>
            <a:lvl5pPr marL="0" indent="18288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5pPr>
            <a:lvl6pPr marL="0" indent="22860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6pPr>
            <a:lvl7pPr marL="0" indent="2743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7pPr>
            <a:lvl8pPr marL="0" indent="3200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8pPr>
            <a:lvl9pPr marL="0" indent="3657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9pPr>
          </a:lstStyle>
          <a:p>
            <a:r>
              <a:rPr lang="en-US" altLang="zh-CN" dirty="0" smtClean="0">
                <a:sym typeface="Google Sans"/>
              </a:rPr>
              <a:t>VGG16</a:t>
            </a:r>
            <a:r>
              <a:rPr lang="zh-CN" altLang="en-US" dirty="0" smtClean="0">
                <a:sym typeface="Google Sans"/>
              </a:rPr>
              <a:t> 网络</a:t>
            </a:r>
            <a:r>
              <a:rPr lang="zh-CN" altLang="en-US" dirty="0" smtClean="0">
                <a:sym typeface="Google Sans"/>
              </a:rPr>
              <a:t> </a:t>
            </a:r>
            <a:r>
              <a:rPr lang="mr-IN" altLang="zh-CN" dirty="0" smtClean="0">
                <a:sym typeface="Google Sans"/>
              </a:rPr>
              <a:t>–</a:t>
            </a:r>
            <a:r>
              <a:rPr lang="zh-CN" altLang="en-US" dirty="0" smtClean="0">
                <a:sym typeface="Google Sans"/>
              </a:rPr>
              <a:t> </a:t>
            </a:r>
            <a:r>
              <a:rPr lang="en-US" dirty="0" smtClean="0"/>
              <a:t>block</a:t>
            </a:r>
            <a:r>
              <a:rPr lang="en-US" altLang="zh-CN" dirty="0" smtClean="0"/>
              <a:t>1</a:t>
            </a:r>
            <a:r>
              <a:rPr lang="en-US" dirty="0" smtClean="0"/>
              <a:t>_conv1 </a:t>
            </a:r>
            <a:r>
              <a:rPr lang="zh-CN" altLang="en-US" dirty="0" smtClean="0"/>
              <a:t>层前 </a:t>
            </a:r>
            <a:r>
              <a:rPr lang="en-US" altLang="zh-CN" dirty="0" smtClean="0"/>
              <a:t>64</a:t>
            </a:r>
            <a:r>
              <a:rPr lang="zh-CN" altLang="en-US" dirty="0" smtClean="0"/>
              <a:t> 个过滤器</a:t>
            </a:r>
            <a:endParaRPr lang="en-US" dirty="0"/>
          </a:p>
          <a:p>
            <a:endParaRPr lang="en-US" altLang="zh-CN" dirty="0">
              <a:sym typeface="Google Sans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7000" y="1236919"/>
            <a:ext cx="6756400" cy="675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016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0650" y="1275019"/>
            <a:ext cx="6769100" cy="6718300"/>
          </a:xfrm>
          <a:prstGeom prst="rect">
            <a:avLst/>
          </a:prstGeom>
        </p:spPr>
      </p:pic>
      <p:sp>
        <p:nvSpPr>
          <p:cNvPr id="4" name="Google Shape;450;p102">
            <a:extLst>
              <a:ext uri="{FF2B5EF4-FFF2-40B4-BE49-F238E27FC236}">
                <a16:creationId xmlns:a16="http://schemas.microsoft.com/office/drawing/2014/main" xmlns="" id="{C5BD24FD-E8A5-004D-84E8-87231B8E1E2A}"/>
              </a:ext>
            </a:extLst>
          </p:cNvPr>
          <p:cNvSpPr txBox="1"/>
          <p:nvPr/>
        </p:nvSpPr>
        <p:spPr>
          <a:xfrm>
            <a:off x="657755" y="391284"/>
            <a:ext cx="11229445" cy="706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indent="0" defTabSz="914400" fontAlgn="auto" latinLnBrk="0" hangingPunct="0">
              <a:buClrTx/>
              <a:buSzTx/>
              <a:buFontTx/>
              <a:buNone/>
              <a:defRPr kumimoji="0" sz="2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Times New Roman" panose="02020603050405020304"/>
              </a:defRPr>
            </a:lvl1pPr>
            <a:lvl2pPr marL="0" indent="457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2pPr>
            <a:lvl3pPr marL="0" indent="914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3pPr>
            <a:lvl4pPr marL="0" indent="1371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4pPr>
            <a:lvl5pPr marL="0" indent="18288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5pPr>
            <a:lvl6pPr marL="0" indent="22860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6pPr>
            <a:lvl7pPr marL="0" indent="2743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7pPr>
            <a:lvl8pPr marL="0" indent="3200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8pPr>
            <a:lvl9pPr marL="0" indent="3657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9pPr>
          </a:lstStyle>
          <a:p>
            <a:r>
              <a:rPr lang="en-US" altLang="zh-CN" dirty="0" smtClean="0">
                <a:sym typeface="Google Sans"/>
              </a:rPr>
              <a:t>VGG16</a:t>
            </a:r>
            <a:r>
              <a:rPr lang="zh-CN" altLang="en-US" dirty="0" smtClean="0">
                <a:sym typeface="Google Sans"/>
              </a:rPr>
              <a:t> 网络</a:t>
            </a:r>
            <a:r>
              <a:rPr lang="zh-CN" altLang="en-US" dirty="0" smtClean="0">
                <a:sym typeface="Google Sans"/>
              </a:rPr>
              <a:t> </a:t>
            </a:r>
            <a:r>
              <a:rPr lang="mr-IN" altLang="zh-CN" dirty="0" smtClean="0">
                <a:sym typeface="Google Sans"/>
              </a:rPr>
              <a:t>–</a:t>
            </a:r>
            <a:r>
              <a:rPr lang="zh-CN" altLang="en-US" dirty="0" smtClean="0">
                <a:sym typeface="Google Sans"/>
              </a:rPr>
              <a:t> </a:t>
            </a:r>
            <a:r>
              <a:rPr lang="en-US" dirty="0" smtClean="0"/>
              <a:t>block</a:t>
            </a:r>
            <a:r>
              <a:rPr lang="en-US" altLang="zh-CN" dirty="0" smtClean="0"/>
              <a:t>2</a:t>
            </a:r>
            <a:r>
              <a:rPr lang="en-US" dirty="0" smtClean="0"/>
              <a:t>_conv1 </a:t>
            </a:r>
            <a:r>
              <a:rPr lang="zh-CN" altLang="en-US" dirty="0" smtClean="0"/>
              <a:t>层前 </a:t>
            </a:r>
            <a:r>
              <a:rPr lang="en-US" altLang="zh-CN" dirty="0" smtClean="0"/>
              <a:t>64</a:t>
            </a:r>
            <a:r>
              <a:rPr lang="zh-CN" altLang="en-US" dirty="0" smtClean="0"/>
              <a:t> 个过滤器</a:t>
            </a:r>
            <a:endParaRPr lang="en-US" dirty="0"/>
          </a:p>
          <a:p>
            <a:endParaRPr lang="en-US" altLang="zh-CN" dirty="0">
              <a:sym typeface="Google Sans"/>
            </a:endParaRPr>
          </a:p>
        </p:txBody>
      </p:sp>
    </p:spTree>
    <p:extLst>
      <p:ext uri="{BB962C8B-B14F-4D97-AF65-F5344CB8AC3E}">
        <p14:creationId xmlns:p14="http://schemas.microsoft.com/office/powerpoint/2010/main" val="1004952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3350" y="1300419"/>
            <a:ext cx="6743700" cy="6692900"/>
          </a:xfrm>
          <a:prstGeom prst="rect">
            <a:avLst/>
          </a:prstGeom>
        </p:spPr>
      </p:pic>
      <p:sp>
        <p:nvSpPr>
          <p:cNvPr id="4" name="Google Shape;450;p102">
            <a:extLst>
              <a:ext uri="{FF2B5EF4-FFF2-40B4-BE49-F238E27FC236}">
                <a16:creationId xmlns:a16="http://schemas.microsoft.com/office/drawing/2014/main" xmlns="" id="{C5BD24FD-E8A5-004D-84E8-87231B8E1E2A}"/>
              </a:ext>
            </a:extLst>
          </p:cNvPr>
          <p:cNvSpPr txBox="1"/>
          <p:nvPr/>
        </p:nvSpPr>
        <p:spPr>
          <a:xfrm>
            <a:off x="657755" y="391284"/>
            <a:ext cx="11229445" cy="706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indent="0" defTabSz="914400" fontAlgn="auto" latinLnBrk="0" hangingPunct="0">
              <a:buClrTx/>
              <a:buSzTx/>
              <a:buFontTx/>
              <a:buNone/>
              <a:defRPr kumimoji="0" sz="2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Times New Roman" panose="02020603050405020304"/>
              </a:defRPr>
            </a:lvl1pPr>
            <a:lvl2pPr marL="0" indent="457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2pPr>
            <a:lvl3pPr marL="0" indent="914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3pPr>
            <a:lvl4pPr marL="0" indent="1371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4pPr>
            <a:lvl5pPr marL="0" indent="18288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5pPr>
            <a:lvl6pPr marL="0" indent="22860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6pPr>
            <a:lvl7pPr marL="0" indent="2743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7pPr>
            <a:lvl8pPr marL="0" indent="3200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8pPr>
            <a:lvl9pPr marL="0" indent="3657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9pPr>
          </a:lstStyle>
          <a:p>
            <a:r>
              <a:rPr lang="en-US" altLang="zh-CN" dirty="0" smtClean="0">
                <a:sym typeface="Google Sans"/>
              </a:rPr>
              <a:t>VGG16</a:t>
            </a:r>
            <a:r>
              <a:rPr lang="zh-CN" altLang="en-US" dirty="0" smtClean="0">
                <a:sym typeface="Google Sans"/>
              </a:rPr>
              <a:t> 网络</a:t>
            </a:r>
            <a:r>
              <a:rPr lang="zh-CN" altLang="en-US" dirty="0" smtClean="0">
                <a:sym typeface="Google Sans"/>
              </a:rPr>
              <a:t> </a:t>
            </a:r>
            <a:r>
              <a:rPr lang="mr-IN" altLang="zh-CN" dirty="0" smtClean="0">
                <a:sym typeface="Google Sans"/>
              </a:rPr>
              <a:t>–</a:t>
            </a:r>
            <a:r>
              <a:rPr lang="zh-CN" altLang="en-US" dirty="0" smtClean="0">
                <a:sym typeface="Google Sans"/>
              </a:rPr>
              <a:t> </a:t>
            </a:r>
            <a:r>
              <a:rPr lang="en-US" dirty="0" smtClean="0"/>
              <a:t>block</a:t>
            </a:r>
            <a:r>
              <a:rPr lang="en-US" altLang="zh-CN" dirty="0" smtClean="0"/>
              <a:t>3</a:t>
            </a:r>
            <a:r>
              <a:rPr lang="en-US" dirty="0" smtClean="0"/>
              <a:t>_conv1 </a:t>
            </a:r>
            <a:r>
              <a:rPr lang="zh-CN" altLang="en-US" dirty="0" smtClean="0"/>
              <a:t>层前 </a:t>
            </a:r>
            <a:r>
              <a:rPr lang="en-US" altLang="zh-CN" dirty="0" smtClean="0"/>
              <a:t>64</a:t>
            </a:r>
            <a:r>
              <a:rPr lang="zh-CN" altLang="en-US" dirty="0" smtClean="0"/>
              <a:t> 个过滤器</a:t>
            </a:r>
            <a:endParaRPr lang="en-US" dirty="0"/>
          </a:p>
          <a:p>
            <a:endParaRPr lang="en-US" altLang="zh-CN" dirty="0">
              <a:sym typeface="Google Sans"/>
            </a:endParaRPr>
          </a:p>
        </p:txBody>
      </p:sp>
    </p:spTree>
    <p:extLst>
      <p:ext uri="{BB962C8B-B14F-4D97-AF65-F5344CB8AC3E}">
        <p14:creationId xmlns:p14="http://schemas.microsoft.com/office/powerpoint/2010/main" val="278257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0650" y="1236919"/>
            <a:ext cx="6769100" cy="6756400"/>
          </a:xfrm>
          <a:prstGeom prst="rect">
            <a:avLst/>
          </a:prstGeom>
        </p:spPr>
      </p:pic>
      <p:sp>
        <p:nvSpPr>
          <p:cNvPr id="4" name="Google Shape;450;p102">
            <a:extLst>
              <a:ext uri="{FF2B5EF4-FFF2-40B4-BE49-F238E27FC236}">
                <a16:creationId xmlns:a16="http://schemas.microsoft.com/office/drawing/2014/main" xmlns="" id="{C5BD24FD-E8A5-004D-84E8-87231B8E1E2A}"/>
              </a:ext>
            </a:extLst>
          </p:cNvPr>
          <p:cNvSpPr txBox="1"/>
          <p:nvPr/>
        </p:nvSpPr>
        <p:spPr>
          <a:xfrm>
            <a:off x="657755" y="391284"/>
            <a:ext cx="11229445" cy="706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indent="0" defTabSz="914400" fontAlgn="auto" latinLnBrk="0" hangingPunct="0">
              <a:buClrTx/>
              <a:buSzTx/>
              <a:buFontTx/>
              <a:buNone/>
              <a:defRPr kumimoji="0" sz="2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Times New Roman" panose="02020603050405020304"/>
              </a:defRPr>
            </a:lvl1pPr>
            <a:lvl2pPr marL="0" indent="457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2pPr>
            <a:lvl3pPr marL="0" indent="914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3pPr>
            <a:lvl4pPr marL="0" indent="1371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4pPr>
            <a:lvl5pPr marL="0" indent="18288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5pPr>
            <a:lvl6pPr marL="0" indent="22860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6pPr>
            <a:lvl7pPr marL="0" indent="2743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7pPr>
            <a:lvl8pPr marL="0" indent="3200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8pPr>
            <a:lvl9pPr marL="0" indent="3657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9pPr>
          </a:lstStyle>
          <a:p>
            <a:r>
              <a:rPr lang="en-US" altLang="zh-CN" dirty="0" smtClean="0">
                <a:sym typeface="Google Sans"/>
              </a:rPr>
              <a:t>VGG16</a:t>
            </a:r>
            <a:r>
              <a:rPr lang="zh-CN" altLang="en-US" dirty="0" smtClean="0">
                <a:sym typeface="Google Sans"/>
              </a:rPr>
              <a:t> 网络</a:t>
            </a:r>
            <a:r>
              <a:rPr lang="zh-CN" altLang="en-US" dirty="0" smtClean="0">
                <a:sym typeface="Google Sans"/>
              </a:rPr>
              <a:t> </a:t>
            </a:r>
            <a:r>
              <a:rPr lang="mr-IN" altLang="zh-CN" dirty="0" smtClean="0">
                <a:sym typeface="Google Sans"/>
              </a:rPr>
              <a:t>–</a:t>
            </a:r>
            <a:r>
              <a:rPr lang="zh-CN" altLang="en-US" dirty="0" smtClean="0">
                <a:sym typeface="Google Sans"/>
              </a:rPr>
              <a:t> </a:t>
            </a:r>
            <a:r>
              <a:rPr lang="en-US" dirty="0" smtClean="0"/>
              <a:t>block</a:t>
            </a:r>
            <a:r>
              <a:rPr lang="en-US" altLang="zh-CN" dirty="0" smtClean="0"/>
              <a:t>4</a:t>
            </a:r>
            <a:r>
              <a:rPr lang="en-US" dirty="0" smtClean="0"/>
              <a:t>_conv1 </a:t>
            </a:r>
            <a:r>
              <a:rPr lang="zh-CN" altLang="en-US" dirty="0" smtClean="0"/>
              <a:t>层前 </a:t>
            </a:r>
            <a:r>
              <a:rPr lang="en-US" altLang="zh-CN" dirty="0" smtClean="0"/>
              <a:t>64</a:t>
            </a:r>
            <a:r>
              <a:rPr lang="zh-CN" altLang="en-US" dirty="0" smtClean="0"/>
              <a:t> 个过滤器</a:t>
            </a:r>
            <a:endParaRPr lang="en-US" dirty="0"/>
          </a:p>
          <a:p>
            <a:endParaRPr lang="en-US" altLang="zh-CN" dirty="0">
              <a:sym typeface="Google Sans"/>
            </a:endParaRPr>
          </a:p>
        </p:txBody>
      </p:sp>
    </p:spTree>
    <p:extLst>
      <p:ext uri="{BB962C8B-B14F-4D97-AF65-F5344CB8AC3E}">
        <p14:creationId xmlns:p14="http://schemas.microsoft.com/office/powerpoint/2010/main" val="932974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7000" y="1198819"/>
            <a:ext cx="6756400" cy="6794500"/>
          </a:xfrm>
          <a:prstGeom prst="rect">
            <a:avLst/>
          </a:prstGeom>
        </p:spPr>
      </p:pic>
      <p:sp>
        <p:nvSpPr>
          <p:cNvPr id="4" name="Google Shape;450;p102">
            <a:extLst>
              <a:ext uri="{FF2B5EF4-FFF2-40B4-BE49-F238E27FC236}">
                <a16:creationId xmlns:a16="http://schemas.microsoft.com/office/drawing/2014/main" xmlns="" id="{C5BD24FD-E8A5-004D-84E8-87231B8E1E2A}"/>
              </a:ext>
            </a:extLst>
          </p:cNvPr>
          <p:cNvSpPr txBox="1"/>
          <p:nvPr/>
        </p:nvSpPr>
        <p:spPr>
          <a:xfrm>
            <a:off x="657755" y="391284"/>
            <a:ext cx="11229445" cy="706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indent="0" defTabSz="914400" fontAlgn="auto" latinLnBrk="0" hangingPunct="0">
              <a:buClrTx/>
              <a:buSzTx/>
              <a:buFontTx/>
              <a:buNone/>
              <a:defRPr kumimoji="0" sz="2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Times New Roman" panose="02020603050405020304"/>
              </a:defRPr>
            </a:lvl1pPr>
            <a:lvl2pPr marL="0" indent="457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2pPr>
            <a:lvl3pPr marL="0" indent="914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3pPr>
            <a:lvl4pPr marL="0" indent="1371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4pPr>
            <a:lvl5pPr marL="0" indent="18288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5pPr>
            <a:lvl6pPr marL="0" indent="22860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6pPr>
            <a:lvl7pPr marL="0" indent="2743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7pPr>
            <a:lvl8pPr marL="0" indent="3200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8pPr>
            <a:lvl9pPr marL="0" indent="3657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9pPr>
          </a:lstStyle>
          <a:p>
            <a:r>
              <a:rPr lang="en-US" altLang="zh-CN" dirty="0" smtClean="0">
                <a:sym typeface="Google Sans"/>
              </a:rPr>
              <a:t>VGG16</a:t>
            </a:r>
            <a:r>
              <a:rPr lang="zh-CN" altLang="en-US" dirty="0" smtClean="0">
                <a:sym typeface="Google Sans"/>
              </a:rPr>
              <a:t> 网络</a:t>
            </a:r>
            <a:r>
              <a:rPr lang="zh-CN" altLang="en-US" dirty="0" smtClean="0">
                <a:sym typeface="Google Sans"/>
              </a:rPr>
              <a:t> </a:t>
            </a:r>
            <a:r>
              <a:rPr lang="mr-IN" altLang="zh-CN" dirty="0" smtClean="0">
                <a:sym typeface="Google Sans"/>
              </a:rPr>
              <a:t>–</a:t>
            </a:r>
            <a:r>
              <a:rPr lang="zh-CN" altLang="en-US" dirty="0" smtClean="0">
                <a:sym typeface="Google Sans"/>
              </a:rPr>
              <a:t> </a:t>
            </a:r>
            <a:r>
              <a:rPr lang="en-US" dirty="0" smtClean="0"/>
              <a:t>block</a:t>
            </a:r>
            <a:r>
              <a:rPr lang="en-US" altLang="zh-CN" dirty="0" smtClean="0"/>
              <a:t>5</a:t>
            </a:r>
            <a:r>
              <a:rPr lang="en-US" dirty="0" smtClean="0"/>
              <a:t>_conv1 </a:t>
            </a:r>
            <a:r>
              <a:rPr lang="zh-CN" altLang="en-US" dirty="0" smtClean="0"/>
              <a:t>层前 </a:t>
            </a:r>
            <a:r>
              <a:rPr lang="en-US" altLang="zh-CN" dirty="0" smtClean="0"/>
              <a:t>64</a:t>
            </a:r>
            <a:r>
              <a:rPr lang="zh-CN" altLang="en-US" dirty="0" smtClean="0"/>
              <a:t> 个过滤器</a:t>
            </a:r>
            <a:endParaRPr lang="en-US" dirty="0"/>
          </a:p>
          <a:p>
            <a:endParaRPr lang="en-US" altLang="zh-CN" dirty="0">
              <a:sym typeface="Google Sans"/>
            </a:endParaRPr>
          </a:p>
        </p:txBody>
      </p:sp>
    </p:spTree>
    <p:extLst>
      <p:ext uri="{BB962C8B-B14F-4D97-AF65-F5344CB8AC3E}">
        <p14:creationId xmlns:p14="http://schemas.microsoft.com/office/powerpoint/2010/main" val="858221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450;p102">
            <a:extLst>
              <a:ext uri="{FF2B5EF4-FFF2-40B4-BE49-F238E27FC236}">
                <a16:creationId xmlns="" xmlns:a16="http://schemas.microsoft.com/office/drawing/2014/main" id="{04E7719A-FAE5-AF49-9084-C8058797A849}"/>
              </a:ext>
            </a:extLst>
          </p:cNvPr>
          <p:cNvSpPr txBox="1"/>
          <p:nvPr/>
        </p:nvSpPr>
        <p:spPr>
          <a:xfrm>
            <a:off x="1841578" y="2112064"/>
            <a:ext cx="9232743" cy="2677654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476231" indent="-476231" defTabSz="914400" fontAlgn="auto" latinLnBrk="0" hangingPunct="0">
              <a:lnSpc>
                <a:spcPct val="150000"/>
              </a:lnSpc>
              <a:buClrTx/>
              <a:buSzTx/>
              <a:buFont typeface="Arial" panose="020B0604020202020204" pitchFamily="34" charset="0"/>
              <a:buChar char="•"/>
              <a:defRPr kumimoji="0" sz="2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Microsoft YaHei" charset="-122"/>
                <a:ea typeface="Microsoft YaHei" charset="-122"/>
                <a:cs typeface="Microsoft YaHei" charset="-122"/>
                <a:sym typeface="Times New Roman" panose="02020603050405020304"/>
              </a:defRPr>
            </a:lvl1pPr>
            <a:lvl2pPr marL="0" indent="457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2pPr>
            <a:lvl3pPr marL="0" indent="914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3pPr>
            <a:lvl4pPr marL="0" indent="1371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4pPr>
            <a:lvl5pPr marL="0" indent="18288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5pPr>
            <a:lvl6pPr marL="0" indent="22860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6pPr>
            <a:lvl7pPr marL="0" indent="2743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7pPr>
            <a:lvl8pPr marL="0" indent="3200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8pPr>
            <a:lvl9pPr marL="0" indent="3657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9pPr>
          </a:lstStyle>
          <a:p>
            <a:r>
              <a:rPr lang="zh-CN" altLang="en-US" dirty="0">
                <a:sym typeface="Google Sans"/>
              </a:rPr>
              <a:t>可视化模型网络</a:t>
            </a:r>
            <a:r>
              <a:rPr lang="zh-CN" altLang="en-US" dirty="0" smtClean="0">
                <a:sym typeface="Google Sans"/>
              </a:rPr>
              <a:t>结构</a:t>
            </a:r>
            <a:endParaRPr lang="en-US" altLang="zh-CN" dirty="0" smtClean="0">
              <a:sym typeface="Google Sans"/>
            </a:endParaRPr>
          </a:p>
          <a:p>
            <a:r>
              <a:rPr lang="zh-CN" altLang="en-US" dirty="0" smtClean="0">
                <a:sym typeface="Google Sans"/>
              </a:rPr>
              <a:t>可视化中间激活结果</a:t>
            </a:r>
            <a:endParaRPr lang="en-US" altLang="zh-CN" dirty="0" smtClean="0">
              <a:sym typeface="Google Sans"/>
            </a:endParaRPr>
          </a:p>
          <a:p>
            <a:r>
              <a:rPr lang="zh-CN" altLang="en-US" dirty="0" smtClean="0">
                <a:sym typeface="Google Sans"/>
              </a:rPr>
              <a:t>可视化卷积层过滤器（</a:t>
            </a:r>
            <a:r>
              <a:rPr lang="en-US" altLang="zh-CN" dirty="0" smtClean="0">
                <a:sym typeface="Google Sans"/>
              </a:rPr>
              <a:t>Filter</a:t>
            </a:r>
            <a:r>
              <a:rPr lang="zh-CN" altLang="en-US" dirty="0" smtClean="0">
                <a:sym typeface="Google Sans"/>
              </a:rPr>
              <a:t>）</a:t>
            </a:r>
            <a:endParaRPr lang="en-US" altLang="zh-CN" dirty="0" smtClean="0">
              <a:sym typeface="Google Sans"/>
            </a:endParaRPr>
          </a:p>
          <a:p>
            <a:r>
              <a:rPr lang="zh-CN" altLang="en-US" dirty="0" smtClean="0">
                <a:sym typeface="Google Sans"/>
              </a:rPr>
              <a:t>可视化类激活热力图</a:t>
            </a:r>
            <a:r>
              <a:rPr lang="zh-CN" altLang="en-US" dirty="0">
                <a:sym typeface="Google Sans"/>
              </a:rPr>
              <a:t>（</a:t>
            </a:r>
            <a:r>
              <a:rPr lang="en-US" altLang="zh-CN" dirty="0">
                <a:sym typeface="Google Sans"/>
              </a:rPr>
              <a:t>CAM</a:t>
            </a:r>
            <a:r>
              <a:rPr lang="zh-CN" altLang="en-US" dirty="0">
                <a:sym typeface="Google Sans"/>
              </a:rPr>
              <a:t>）</a:t>
            </a:r>
            <a:endParaRPr lang="en-US" altLang="zh-CN" dirty="0">
              <a:sym typeface="Google Sans"/>
            </a:endParaRPr>
          </a:p>
        </p:txBody>
      </p:sp>
      <p:sp>
        <p:nvSpPr>
          <p:cNvPr id="5" name="Google Shape;450;p102">
            <a:extLst>
              <a:ext uri="{FF2B5EF4-FFF2-40B4-BE49-F238E27FC236}">
                <a16:creationId xmlns="" xmlns:a16="http://schemas.microsoft.com/office/drawing/2014/main" id="{6DB4F25D-EC9D-EF44-BEFA-70C7EF571A5E}"/>
              </a:ext>
            </a:extLst>
          </p:cNvPr>
          <p:cNvSpPr txBox="1"/>
          <p:nvPr/>
        </p:nvSpPr>
        <p:spPr>
          <a:xfrm>
            <a:off x="1060528" y="626164"/>
            <a:ext cx="9232743" cy="7713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zh-CN" altLang="en-US" sz="4000" dirty="0">
                <a:solidFill>
                  <a:schemeClr val="bg1">
                    <a:lumMod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  <a:sym typeface="Google Sans"/>
              </a:rPr>
              <a:t>目录</a:t>
            </a:r>
            <a:endParaRPr lang="en-US" altLang="zh-CN" sz="4000" dirty="0">
              <a:solidFill>
                <a:schemeClr val="bg1">
                  <a:lumMod val="50000"/>
                </a:schemeClr>
              </a:solidFill>
              <a:latin typeface="Microsoft YaHei" charset="-122"/>
              <a:ea typeface="Microsoft YaHei" charset="-122"/>
              <a:cs typeface="Microsoft YaHei" charset="-122"/>
              <a:sym typeface="Google Sans"/>
            </a:endParaRPr>
          </a:p>
        </p:txBody>
      </p:sp>
    </p:spTree>
    <p:extLst>
      <p:ext uri="{BB962C8B-B14F-4D97-AF65-F5344CB8AC3E}">
        <p14:creationId xmlns:p14="http://schemas.microsoft.com/office/powerpoint/2010/main" val="3371551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102"/>
          <p:cNvSpPr txBox="1"/>
          <p:nvPr/>
        </p:nvSpPr>
        <p:spPr>
          <a:xfrm>
            <a:off x="707124" y="3269950"/>
            <a:ext cx="9232743" cy="19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zh-CN" altLang="en-US" sz="4000" dirty="0">
                <a:solidFill>
                  <a:srgbClr val="3C4043"/>
                </a:solidFill>
                <a:latin typeface="Times New Roman" panose="02020603050405020304" pitchFamily="18" charset="0"/>
                <a:ea typeface="Google Sans"/>
                <a:cs typeface="Times New Roman" panose="02020603050405020304" pitchFamily="18" charset="0"/>
                <a:sym typeface="Google Sans"/>
              </a:rPr>
              <a:t>“</a:t>
            </a:r>
            <a:r>
              <a:rPr lang="en-US" altLang="zh-CN" sz="4000" dirty="0">
                <a:solidFill>
                  <a:srgbClr val="3C4043"/>
                </a:solidFill>
                <a:latin typeface="Times New Roman" panose="02020603050405020304" pitchFamily="18" charset="0"/>
                <a:ea typeface="Google Sans"/>
                <a:cs typeface="Times New Roman" panose="02020603050405020304" pitchFamily="18" charset="0"/>
                <a:sym typeface="Google Sans"/>
              </a:rPr>
              <a:t>Hello</a:t>
            </a:r>
            <a:r>
              <a:rPr lang="zh-CN" altLang="en-US" sz="4000" dirty="0">
                <a:solidFill>
                  <a:srgbClr val="3C4043"/>
                </a:solidFill>
                <a:latin typeface="Times New Roman" panose="02020603050405020304" pitchFamily="18" charset="0"/>
                <a:ea typeface="Google Sans"/>
                <a:cs typeface="Times New Roman" panose="02020603050405020304" pitchFamily="18" charset="0"/>
                <a:sym typeface="Google Sans"/>
              </a:rPr>
              <a:t> </a:t>
            </a:r>
            <a:r>
              <a:rPr lang="en-US" altLang="zh-CN" sz="4000" dirty="0">
                <a:solidFill>
                  <a:srgbClr val="3C4043"/>
                </a:solidFill>
                <a:latin typeface="Times New Roman" panose="02020603050405020304" pitchFamily="18" charset="0"/>
                <a:ea typeface="Google Sans"/>
                <a:cs typeface="Times New Roman" panose="02020603050405020304" pitchFamily="18" charset="0"/>
                <a:sym typeface="Google Sans"/>
              </a:rPr>
              <a:t>TensorFlow</a:t>
            </a:r>
            <a:r>
              <a:rPr lang="zh-CN" altLang="en-US" sz="4000" dirty="0">
                <a:solidFill>
                  <a:srgbClr val="3C4043"/>
                </a:solidFill>
                <a:latin typeface="Times New Roman" panose="02020603050405020304" pitchFamily="18" charset="0"/>
                <a:ea typeface="Google Sans"/>
                <a:cs typeface="Times New Roman" panose="02020603050405020304" pitchFamily="18" charset="0"/>
                <a:sym typeface="Google Sans"/>
              </a:rPr>
              <a:t>”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="" xmlns:a16="http://schemas.microsoft.com/office/drawing/2014/main" id="{0BF149E0-5578-1D43-9E6F-08D5A961B2B2}"/>
              </a:ext>
            </a:extLst>
          </p:cNvPr>
          <p:cNvSpPr/>
          <p:nvPr/>
        </p:nvSpPr>
        <p:spPr>
          <a:xfrm>
            <a:off x="-1" y="0"/>
            <a:ext cx="14630401" cy="8229600"/>
          </a:xfrm>
          <a:prstGeom prst="rect">
            <a:avLst/>
          </a:prstGeom>
          <a:solidFill>
            <a:srgbClr val="2728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Try</a:t>
            </a:r>
            <a:r>
              <a:rPr lang="zh-CN" alt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</a:t>
            </a:r>
            <a:endParaRPr lang="en-US" sz="9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5943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102"/>
          <p:cNvSpPr txBox="1"/>
          <p:nvPr/>
        </p:nvSpPr>
        <p:spPr>
          <a:xfrm>
            <a:off x="2698828" y="3597964"/>
            <a:ext cx="9232743" cy="19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lnSpc>
                <a:spcPct val="150000"/>
              </a:lnSpc>
            </a:pPr>
            <a:r>
              <a:rPr lang="zh-CN" altLang="en-US" sz="4000" dirty="0">
                <a:solidFill>
                  <a:srgbClr val="3C4043"/>
                </a:solidFill>
                <a:latin typeface="Microsoft YaHei" charset="-122"/>
                <a:ea typeface="Microsoft YaHei" charset="-122"/>
                <a:cs typeface="Microsoft YaHei" charset="-122"/>
                <a:sym typeface="Google Sans"/>
              </a:rPr>
              <a:t>可视化类</a:t>
            </a:r>
            <a:r>
              <a:rPr lang="zh-CN" altLang="en-US" sz="4000" dirty="0" smtClean="0">
                <a:solidFill>
                  <a:srgbClr val="3C4043"/>
                </a:solidFill>
                <a:latin typeface="Microsoft YaHei" charset="-122"/>
                <a:ea typeface="Microsoft YaHei" charset="-122"/>
                <a:cs typeface="Microsoft YaHei" charset="-122"/>
                <a:sym typeface="Google Sans"/>
              </a:rPr>
              <a:t>激活热力图</a:t>
            </a:r>
            <a:r>
              <a:rPr lang="zh-CN" altLang="en-US" sz="4000" dirty="0">
                <a:solidFill>
                  <a:srgbClr val="3C4043"/>
                </a:solidFill>
                <a:latin typeface="Microsoft YaHei" charset="-122"/>
                <a:ea typeface="Microsoft YaHei" charset="-122"/>
                <a:cs typeface="Microsoft YaHei" charset="-122"/>
                <a:sym typeface="Google Sans"/>
              </a:rPr>
              <a:t>（</a:t>
            </a:r>
            <a:r>
              <a:rPr lang="en-US" altLang="zh-CN" sz="4000" dirty="0">
                <a:solidFill>
                  <a:srgbClr val="3C4043"/>
                </a:solidFill>
                <a:latin typeface="Microsoft YaHei" charset="-122"/>
                <a:ea typeface="Microsoft YaHei" charset="-122"/>
                <a:cs typeface="Microsoft YaHei" charset="-122"/>
                <a:sym typeface="Google Sans"/>
              </a:rPr>
              <a:t>CAM</a:t>
            </a:r>
            <a:r>
              <a:rPr lang="zh-CN" altLang="en-US" sz="4000" dirty="0">
                <a:solidFill>
                  <a:srgbClr val="3C4043"/>
                </a:solidFill>
                <a:latin typeface="Microsoft YaHei" charset="-122"/>
                <a:ea typeface="Microsoft YaHei" charset="-122"/>
                <a:cs typeface="Microsoft YaHei" charset="-122"/>
                <a:sym typeface="Google Sans"/>
              </a:rPr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167531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50;p102">
            <a:extLst>
              <a:ext uri="{FF2B5EF4-FFF2-40B4-BE49-F238E27FC236}">
                <a16:creationId xmlns:a16="http://schemas.microsoft.com/office/drawing/2014/main" xmlns="" id="{C5BD24FD-E8A5-004D-84E8-87231B8E1E2A}"/>
              </a:ext>
            </a:extLst>
          </p:cNvPr>
          <p:cNvSpPr txBox="1"/>
          <p:nvPr/>
        </p:nvSpPr>
        <p:spPr>
          <a:xfrm>
            <a:off x="657755" y="391284"/>
            <a:ext cx="11229445" cy="706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indent="0" defTabSz="914400" fontAlgn="auto" latinLnBrk="0" hangingPunct="0">
              <a:buClrTx/>
              <a:buSzTx/>
              <a:buFontTx/>
              <a:buNone/>
              <a:defRPr kumimoji="0" sz="2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Times New Roman" panose="02020603050405020304"/>
              </a:defRPr>
            </a:lvl1pPr>
            <a:lvl2pPr marL="0" indent="457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2pPr>
            <a:lvl3pPr marL="0" indent="914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3pPr>
            <a:lvl4pPr marL="0" indent="1371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4pPr>
            <a:lvl5pPr marL="0" indent="18288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5pPr>
            <a:lvl6pPr marL="0" indent="22860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6pPr>
            <a:lvl7pPr marL="0" indent="2743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7pPr>
            <a:lvl8pPr marL="0" indent="3200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8pPr>
            <a:lvl9pPr marL="0" indent="3657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9pPr>
          </a:lstStyle>
          <a:p>
            <a:r>
              <a:rPr lang="zh-CN" altLang="en-US" dirty="0" smtClean="0">
                <a:sym typeface="Google Sans"/>
              </a:rPr>
              <a:t>类激活热力图</a:t>
            </a:r>
            <a:endParaRPr lang="en-US" dirty="0"/>
          </a:p>
          <a:p>
            <a:endParaRPr lang="en-US" altLang="zh-CN" dirty="0">
              <a:sym typeface="Google Sans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094189" y="1451113"/>
            <a:ext cx="12641689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“</a:t>
            </a:r>
            <a:r>
              <a:rPr 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对输入图像生成类激活的热力图</a:t>
            </a:r>
            <a:r>
              <a:rPr lang="en-US" sz="2400" dirty="0">
                <a:latin typeface="Microsoft YaHei" charset="-122"/>
                <a:ea typeface="Microsoft YaHei" charset="-122"/>
                <a:cs typeface="Microsoft YaHei" charset="-122"/>
              </a:rPr>
              <a:t>(</a:t>
            </a:r>
            <a:r>
              <a:rPr lang="en-US" sz="2400" dirty="0" err="1">
                <a:latin typeface="Microsoft YaHei" charset="-122"/>
                <a:ea typeface="Microsoft YaHei" charset="-122"/>
                <a:cs typeface="Microsoft YaHei" charset="-122"/>
              </a:rPr>
              <a:t>CAM，class</a:t>
            </a:r>
            <a:r>
              <a:rPr lang="en-US" sz="2400" dirty="0">
                <a:latin typeface="Microsoft YaHei" charset="-122"/>
                <a:ea typeface="Microsoft YaHei" charset="-122"/>
                <a:cs typeface="Microsoft YaHei" charset="-122"/>
              </a:rPr>
              <a:t> activation map)。类激活热力图是与特定输出类别相关的二维分数网格，对任何输入图像的每个位置都要进行计算，它表示每个位置对该类别的重要程度。举例来说，对于输入到猫狗分类卷积神经网络的一张图像，CAM </a:t>
            </a:r>
            <a:r>
              <a:rPr lang="en-US" sz="2400" dirty="0" err="1">
                <a:latin typeface="Microsoft YaHei" charset="-122"/>
                <a:ea typeface="Microsoft YaHei" charset="-122"/>
                <a:cs typeface="Microsoft YaHei" charset="-122"/>
              </a:rPr>
              <a:t>可视化可以生成类别“猫”的热力图，表示图像的各个部分</a:t>
            </a:r>
            <a:r>
              <a:rPr lang="en-US" sz="2400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sz="2400" dirty="0" err="1">
                <a:latin typeface="Microsoft YaHei" charset="-122"/>
                <a:ea typeface="Microsoft YaHei" charset="-122"/>
                <a:cs typeface="Microsoft YaHei" charset="-122"/>
              </a:rPr>
              <a:t>与“猫”的相似程度，CAM</a:t>
            </a:r>
            <a:r>
              <a:rPr lang="en-US" sz="2400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sz="2400" dirty="0" err="1">
                <a:latin typeface="Microsoft YaHei" charset="-122"/>
                <a:ea typeface="Microsoft YaHei" charset="-122"/>
                <a:cs typeface="Microsoft YaHei" charset="-122"/>
              </a:rPr>
              <a:t>可视化也会生成类别“狗”的热力图，表示图像的各个部分与“狗”的相似程度</a:t>
            </a:r>
            <a:r>
              <a:rPr 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。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”</a:t>
            </a:r>
            <a:endParaRPr lang="en-US" sz="24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4936" y="4731296"/>
            <a:ext cx="2996565" cy="298119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99265" y="4741672"/>
            <a:ext cx="3000983" cy="2970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088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50;p102">
            <a:extLst>
              <a:ext uri="{FF2B5EF4-FFF2-40B4-BE49-F238E27FC236}">
                <a16:creationId xmlns:a16="http://schemas.microsoft.com/office/drawing/2014/main" xmlns="" id="{C5BD24FD-E8A5-004D-84E8-87231B8E1E2A}"/>
              </a:ext>
            </a:extLst>
          </p:cNvPr>
          <p:cNvSpPr txBox="1"/>
          <p:nvPr/>
        </p:nvSpPr>
        <p:spPr>
          <a:xfrm>
            <a:off x="657755" y="391284"/>
            <a:ext cx="11229445" cy="706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indent="0" defTabSz="914400" fontAlgn="auto" latinLnBrk="0" hangingPunct="0">
              <a:buClrTx/>
              <a:buSzTx/>
              <a:buFontTx/>
              <a:buNone/>
              <a:defRPr kumimoji="0" sz="2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Times New Roman" panose="02020603050405020304"/>
              </a:defRPr>
            </a:lvl1pPr>
            <a:lvl2pPr marL="0" indent="457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2pPr>
            <a:lvl3pPr marL="0" indent="914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3pPr>
            <a:lvl4pPr marL="0" indent="1371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4pPr>
            <a:lvl5pPr marL="0" indent="18288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5pPr>
            <a:lvl6pPr marL="0" indent="22860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6pPr>
            <a:lvl7pPr marL="0" indent="2743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7pPr>
            <a:lvl8pPr marL="0" indent="3200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8pPr>
            <a:lvl9pPr marL="0" indent="3657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9pPr>
          </a:lstStyle>
          <a:p>
            <a:r>
              <a:rPr lang="en-US" altLang="zh-CN" dirty="0" smtClean="0">
                <a:sym typeface="Google Sans"/>
              </a:rPr>
              <a:t>Grad-CAM</a:t>
            </a:r>
            <a:r>
              <a:rPr lang="zh-CN" altLang="en-US" dirty="0" smtClean="0">
                <a:sym typeface="Google Sans"/>
              </a:rPr>
              <a:t> 算法</a:t>
            </a:r>
            <a:endParaRPr lang="en-US" altLang="zh-CN" dirty="0">
              <a:sym typeface="Google Sans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094189" y="1451113"/>
            <a:ext cx="12641689" cy="22430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"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给定一张输入图像，对于一个卷积层的输出特征图，用类别相对于通道的梯度对这个特征图中的每个通道进行加权。直观上 来看，理解这个技巧的一种方法是，你是用“每个通道对类别的重要程度”对“输入图像对不 同通道的激活强度”的空间图进行加权，从而得到了“输入图像对类别的激活强度”的空间图。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"</a:t>
            </a:r>
            <a:endParaRPr lang="en-US" sz="24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0950" y="3761993"/>
            <a:ext cx="3495732" cy="432846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2139" y="3738636"/>
            <a:ext cx="5480878" cy="4351818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094189" y="4047503"/>
            <a:ext cx="120676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T</a:t>
            </a:r>
            <a:r>
              <a:rPr 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abby</a:t>
            </a:r>
            <a:endParaRPr lang="en-US" sz="24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1822043" y="3770503"/>
            <a:ext cx="1913835" cy="1200329"/>
          </a:xfrm>
          <a:prstGeom prst="rect">
            <a:avLst/>
          </a:prstGeom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lnSpc>
                <a:spcPct val="150000"/>
              </a:lnSpc>
              <a:defRPr sz="2400"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r>
              <a:rPr lang="en-US" dirty="0" smtClean="0"/>
              <a:t>Rhodesian</a:t>
            </a:r>
            <a:endParaRPr lang="en-US" dirty="0"/>
          </a:p>
          <a:p>
            <a:r>
              <a:rPr lang="en-US" dirty="0" smtClean="0"/>
              <a:t>ridgeback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640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102"/>
          <p:cNvSpPr txBox="1"/>
          <p:nvPr/>
        </p:nvSpPr>
        <p:spPr>
          <a:xfrm>
            <a:off x="707124" y="3269950"/>
            <a:ext cx="9232743" cy="19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zh-CN" altLang="en-US" sz="4000" dirty="0">
                <a:solidFill>
                  <a:srgbClr val="3C4043"/>
                </a:solidFill>
                <a:latin typeface="Times New Roman" panose="02020603050405020304" pitchFamily="18" charset="0"/>
                <a:ea typeface="Google Sans"/>
                <a:cs typeface="Times New Roman" panose="02020603050405020304" pitchFamily="18" charset="0"/>
                <a:sym typeface="Google Sans"/>
              </a:rPr>
              <a:t>“</a:t>
            </a:r>
            <a:r>
              <a:rPr lang="en-US" altLang="zh-CN" sz="4000" dirty="0">
                <a:solidFill>
                  <a:srgbClr val="3C4043"/>
                </a:solidFill>
                <a:latin typeface="Times New Roman" panose="02020603050405020304" pitchFamily="18" charset="0"/>
                <a:ea typeface="Google Sans"/>
                <a:cs typeface="Times New Roman" panose="02020603050405020304" pitchFamily="18" charset="0"/>
                <a:sym typeface="Google Sans"/>
              </a:rPr>
              <a:t>Hello</a:t>
            </a:r>
            <a:r>
              <a:rPr lang="zh-CN" altLang="en-US" sz="4000" dirty="0">
                <a:solidFill>
                  <a:srgbClr val="3C4043"/>
                </a:solidFill>
                <a:latin typeface="Times New Roman" panose="02020603050405020304" pitchFamily="18" charset="0"/>
                <a:ea typeface="Google Sans"/>
                <a:cs typeface="Times New Roman" panose="02020603050405020304" pitchFamily="18" charset="0"/>
                <a:sym typeface="Google Sans"/>
              </a:rPr>
              <a:t> </a:t>
            </a:r>
            <a:r>
              <a:rPr lang="en-US" altLang="zh-CN" sz="4000" dirty="0">
                <a:solidFill>
                  <a:srgbClr val="3C4043"/>
                </a:solidFill>
                <a:latin typeface="Times New Roman" panose="02020603050405020304" pitchFamily="18" charset="0"/>
                <a:ea typeface="Google Sans"/>
                <a:cs typeface="Times New Roman" panose="02020603050405020304" pitchFamily="18" charset="0"/>
                <a:sym typeface="Google Sans"/>
              </a:rPr>
              <a:t>TensorFlow</a:t>
            </a:r>
            <a:r>
              <a:rPr lang="zh-CN" altLang="en-US" sz="4000" dirty="0">
                <a:solidFill>
                  <a:srgbClr val="3C4043"/>
                </a:solidFill>
                <a:latin typeface="Times New Roman" panose="02020603050405020304" pitchFamily="18" charset="0"/>
                <a:ea typeface="Google Sans"/>
                <a:cs typeface="Times New Roman" panose="02020603050405020304" pitchFamily="18" charset="0"/>
                <a:sym typeface="Google Sans"/>
              </a:rPr>
              <a:t>”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="" xmlns:a16="http://schemas.microsoft.com/office/drawing/2014/main" id="{0BF149E0-5578-1D43-9E6F-08D5A961B2B2}"/>
              </a:ext>
            </a:extLst>
          </p:cNvPr>
          <p:cNvSpPr/>
          <p:nvPr/>
        </p:nvSpPr>
        <p:spPr>
          <a:xfrm>
            <a:off x="-1" y="0"/>
            <a:ext cx="14630401" cy="8229600"/>
          </a:xfrm>
          <a:prstGeom prst="rect">
            <a:avLst/>
          </a:prstGeom>
          <a:solidFill>
            <a:srgbClr val="2728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Try</a:t>
            </a:r>
            <a:r>
              <a:rPr lang="zh-CN" alt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</a:t>
            </a:r>
            <a:endParaRPr lang="en-US" sz="9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215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102"/>
          <p:cNvSpPr txBox="1"/>
          <p:nvPr/>
        </p:nvSpPr>
        <p:spPr>
          <a:xfrm>
            <a:off x="2698828" y="3597964"/>
            <a:ext cx="9232743" cy="19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lnSpc>
                <a:spcPct val="150000"/>
              </a:lnSpc>
            </a:pPr>
            <a:r>
              <a:rPr lang="zh-CN" altLang="en-US" sz="4000" dirty="0">
                <a:solidFill>
                  <a:srgbClr val="3C4043"/>
                </a:solidFill>
                <a:latin typeface="Microsoft YaHei" charset="-122"/>
                <a:ea typeface="Microsoft YaHei" charset="-122"/>
                <a:cs typeface="Microsoft YaHei" charset="-122"/>
                <a:sym typeface="Google Sans"/>
              </a:rPr>
              <a:t>可视化模型网络结构</a:t>
            </a:r>
            <a:endParaRPr lang="zh-CN" altLang="en-US" sz="4000" dirty="0">
              <a:solidFill>
                <a:srgbClr val="3C4043"/>
              </a:solidFill>
              <a:latin typeface="Microsoft YaHei" charset="-122"/>
              <a:ea typeface="Microsoft YaHei" charset="-122"/>
              <a:cs typeface="Microsoft YaHei" charset="-122"/>
              <a:sym typeface="Google Sans"/>
            </a:endParaRPr>
          </a:p>
        </p:txBody>
      </p:sp>
    </p:spTree>
    <p:extLst>
      <p:ext uri="{BB962C8B-B14F-4D97-AF65-F5344CB8AC3E}">
        <p14:creationId xmlns:p14="http://schemas.microsoft.com/office/powerpoint/2010/main" val="1092721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50;p102">
            <a:extLst>
              <a:ext uri="{FF2B5EF4-FFF2-40B4-BE49-F238E27FC236}">
                <a16:creationId xmlns:a16="http://schemas.microsoft.com/office/drawing/2014/main" xmlns="" id="{C5BD24FD-E8A5-004D-84E8-87231B8E1E2A}"/>
              </a:ext>
            </a:extLst>
          </p:cNvPr>
          <p:cNvSpPr txBox="1"/>
          <p:nvPr/>
        </p:nvSpPr>
        <p:spPr>
          <a:xfrm>
            <a:off x="657755" y="391284"/>
            <a:ext cx="11229445" cy="706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indent="0" defTabSz="914400" fontAlgn="auto" latinLnBrk="0" hangingPunct="0">
              <a:buClrTx/>
              <a:buSzTx/>
              <a:buFontTx/>
              <a:buNone/>
              <a:defRPr kumimoji="0" sz="2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Times New Roman" panose="02020603050405020304"/>
              </a:defRPr>
            </a:lvl1pPr>
            <a:lvl2pPr marL="0" indent="457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2pPr>
            <a:lvl3pPr marL="0" indent="914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3pPr>
            <a:lvl4pPr marL="0" indent="1371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4pPr>
            <a:lvl5pPr marL="0" indent="18288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5pPr>
            <a:lvl6pPr marL="0" indent="22860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6pPr>
            <a:lvl7pPr marL="0" indent="2743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7pPr>
            <a:lvl8pPr marL="0" indent="3200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8pPr>
            <a:lvl9pPr marL="0" indent="3657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9pPr>
          </a:lstStyle>
          <a:p>
            <a:r>
              <a:rPr lang="zh-CN" altLang="en-US" dirty="0" smtClean="0">
                <a:sym typeface="Google Sans"/>
              </a:rPr>
              <a:t>猫狗模型</a:t>
            </a:r>
            <a:r>
              <a:rPr lang="en-US" altLang="zh-CN" dirty="0" smtClean="0">
                <a:sym typeface="Google Sans"/>
              </a:rPr>
              <a:t>-</a:t>
            </a:r>
            <a:r>
              <a:rPr lang="zh-CN" altLang="en-US" dirty="0" smtClean="0">
                <a:sym typeface="Google Sans"/>
              </a:rPr>
              <a:t>网络结构</a:t>
            </a:r>
            <a:endParaRPr lang="en-US" altLang="zh-CN" dirty="0">
              <a:sym typeface="Google Sans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5483" y="374073"/>
            <a:ext cx="1939228" cy="7481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304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50;p102">
            <a:extLst>
              <a:ext uri="{FF2B5EF4-FFF2-40B4-BE49-F238E27FC236}">
                <a16:creationId xmlns:a16="http://schemas.microsoft.com/office/drawing/2014/main" xmlns="" id="{C5BD24FD-E8A5-004D-84E8-87231B8E1E2A}"/>
              </a:ext>
            </a:extLst>
          </p:cNvPr>
          <p:cNvSpPr txBox="1"/>
          <p:nvPr/>
        </p:nvSpPr>
        <p:spPr>
          <a:xfrm>
            <a:off x="657755" y="391284"/>
            <a:ext cx="11229445" cy="706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indent="0" defTabSz="914400" fontAlgn="auto" latinLnBrk="0" hangingPunct="0">
              <a:buClrTx/>
              <a:buSzTx/>
              <a:buFontTx/>
              <a:buNone/>
              <a:defRPr kumimoji="0" sz="2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Times New Roman" panose="02020603050405020304"/>
              </a:defRPr>
            </a:lvl1pPr>
            <a:lvl2pPr marL="0" indent="457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2pPr>
            <a:lvl3pPr marL="0" indent="914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3pPr>
            <a:lvl4pPr marL="0" indent="1371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4pPr>
            <a:lvl5pPr marL="0" indent="18288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5pPr>
            <a:lvl6pPr marL="0" indent="22860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6pPr>
            <a:lvl7pPr marL="0" indent="2743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7pPr>
            <a:lvl8pPr marL="0" indent="3200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8pPr>
            <a:lvl9pPr marL="0" indent="3657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9pPr>
          </a:lstStyle>
          <a:p>
            <a:r>
              <a:rPr lang="en-US" altLang="zh-CN" dirty="0" smtClean="0">
                <a:sym typeface="Google Sans"/>
              </a:rPr>
              <a:t>ResNet50V2</a:t>
            </a:r>
            <a:r>
              <a:rPr lang="zh-CN" altLang="en-US" dirty="0" smtClean="0">
                <a:sym typeface="Google Sans"/>
              </a:rPr>
              <a:t>模型</a:t>
            </a:r>
            <a:r>
              <a:rPr lang="en-US" altLang="zh-CN" dirty="0" smtClean="0">
                <a:sym typeface="Google Sans"/>
              </a:rPr>
              <a:t>-</a:t>
            </a:r>
            <a:r>
              <a:rPr lang="zh-CN" altLang="en-US" dirty="0" smtClean="0">
                <a:sym typeface="Google Sans"/>
              </a:rPr>
              <a:t>网络结构</a:t>
            </a:r>
            <a:endParaRPr lang="en-US" altLang="zh-CN" dirty="0">
              <a:sym typeface="Google San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1401"/>
          <a:stretch/>
        </p:blipFill>
        <p:spPr>
          <a:xfrm>
            <a:off x="4225853" y="1097773"/>
            <a:ext cx="2989956" cy="698411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" t="84783"/>
          <a:stretch/>
        </p:blipFill>
        <p:spPr>
          <a:xfrm>
            <a:off x="7215809" y="1097772"/>
            <a:ext cx="3107877" cy="713182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036905" y="4114800"/>
            <a:ext cx="3930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…</a:t>
            </a:r>
            <a:endParaRPr lang="en-US" sz="20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7945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102"/>
          <p:cNvSpPr txBox="1"/>
          <p:nvPr/>
        </p:nvSpPr>
        <p:spPr>
          <a:xfrm>
            <a:off x="707124" y="3269950"/>
            <a:ext cx="9232743" cy="19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zh-CN" altLang="en-US" sz="4000" dirty="0">
                <a:solidFill>
                  <a:srgbClr val="3C4043"/>
                </a:solidFill>
                <a:latin typeface="Times New Roman" panose="02020603050405020304" pitchFamily="18" charset="0"/>
                <a:ea typeface="Google Sans"/>
                <a:cs typeface="Times New Roman" panose="02020603050405020304" pitchFamily="18" charset="0"/>
                <a:sym typeface="Google Sans"/>
              </a:rPr>
              <a:t>“</a:t>
            </a:r>
            <a:r>
              <a:rPr lang="en-US" altLang="zh-CN" sz="4000" dirty="0">
                <a:solidFill>
                  <a:srgbClr val="3C4043"/>
                </a:solidFill>
                <a:latin typeface="Times New Roman" panose="02020603050405020304" pitchFamily="18" charset="0"/>
                <a:ea typeface="Google Sans"/>
                <a:cs typeface="Times New Roman" panose="02020603050405020304" pitchFamily="18" charset="0"/>
                <a:sym typeface="Google Sans"/>
              </a:rPr>
              <a:t>Hello</a:t>
            </a:r>
            <a:r>
              <a:rPr lang="zh-CN" altLang="en-US" sz="4000" dirty="0">
                <a:solidFill>
                  <a:srgbClr val="3C4043"/>
                </a:solidFill>
                <a:latin typeface="Times New Roman" panose="02020603050405020304" pitchFamily="18" charset="0"/>
                <a:ea typeface="Google Sans"/>
                <a:cs typeface="Times New Roman" panose="02020603050405020304" pitchFamily="18" charset="0"/>
                <a:sym typeface="Google Sans"/>
              </a:rPr>
              <a:t> </a:t>
            </a:r>
            <a:r>
              <a:rPr lang="en-US" altLang="zh-CN" sz="4000" dirty="0">
                <a:solidFill>
                  <a:srgbClr val="3C4043"/>
                </a:solidFill>
                <a:latin typeface="Times New Roman" panose="02020603050405020304" pitchFamily="18" charset="0"/>
                <a:ea typeface="Google Sans"/>
                <a:cs typeface="Times New Roman" panose="02020603050405020304" pitchFamily="18" charset="0"/>
                <a:sym typeface="Google Sans"/>
              </a:rPr>
              <a:t>TensorFlow</a:t>
            </a:r>
            <a:r>
              <a:rPr lang="zh-CN" altLang="en-US" sz="4000" dirty="0">
                <a:solidFill>
                  <a:srgbClr val="3C4043"/>
                </a:solidFill>
                <a:latin typeface="Times New Roman" panose="02020603050405020304" pitchFamily="18" charset="0"/>
                <a:ea typeface="Google Sans"/>
                <a:cs typeface="Times New Roman" panose="02020603050405020304" pitchFamily="18" charset="0"/>
                <a:sym typeface="Google Sans"/>
              </a:rPr>
              <a:t>”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="" xmlns:a16="http://schemas.microsoft.com/office/drawing/2014/main" id="{0BF149E0-5578-1D43-9E6F-08D5A961B2B2}"/>
              </a:ext>
            </a:extLst>
          </p:cNvPr>
          <p:cNvSpPr/>
          <p:nvPr/>
        </p:nvSpPr>
        <p:spPr>
          <a:xfrm>
            <a:off x="-1" y="0"/>
            <a:ext cx="14630401" cy="8229600"/>
          </a:xfrm>
          <a:prstGeom prst="rect">
            <a:avLst/>
          </a:prstGeom>
          <a:solidFill>
            <a:srgbClr val="2728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Try</a:t>
            </a:r>
            <a:r>
              <a:rPr lang="zh-CN" alt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</a:t>
            </a:r>
            <a:endParaRPr lang="en-US" sz="9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0186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102"/>
          <p:cNvSpPr txBox="1"/>
          <p:nvPr/>
        </p:nvSpPr>
        <p:spPr>
          <a:xfrm>
            <a:off x="2698828" y="3597964"/>
            <a:ext cx="9232743" cy="19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lnSpc>
                <a:spcPct val="150000"/>
              </a:lnSpc>
            </a:pPr>
            <a:r>
              <a:rPr lang="zh-CN" altLang="en-US" sz="4000" dirty="0">
                <a:solidFill>
                  <a:srgbClr val="3C4043"/>
                </a:solidFill>
                <a:latin typeface="Microsoft YaHei" charset="-122"/>
                <a:ea typeface="Microsoft YaHei" charset="-122"/>
                <a:cs typeface="Microsoft YaHei" charset="-122"/>
                <a:sym typeface="Google Sans"/>
              </a:rPr>
              <a:t>可视化中间</a:t>
            </a:r>
            <a:r>
              <a:rPr lang="zh-CN" altLang="en-US" sz="4000" dirty="0" smtClean="0">
                <a:solidFill>
                  <a:srgbClr val="3C4043"/>
                </a:solidFill>
                <a:latin typeface="Microsoft YaHei" charset="-122"/>
                <a:ea typeface="Microsoft YaHei" charset="-122"/>
                <a:cs typeface="Microsoft YaHei" charset="-122"/>
                <a:sym typeface="Google Sans"/>
              </a:rPr>
              <a:t>激活</a:t>
            </a:r>
            <a:endParaRPr lang="zh-CN" altLang="en-US" sz="4000" dirty="0">
              <a:solidFill>
                <a:srgbClr val="3C4043"/>
              </a:solidFill>
              <a:latin typeface="Microsoft YaHei" charset="-122"/>
              <a:ea typeface="Microsoft YaHei" charset="-122"/>
              <a:cs typeface="Microsoft YaHei" charset="-122"/>
              <a:sym typeface="Google Sans"/>
            </a:endParaRPr>
          </a:p>
        </p:txBody>
      </p:sp>
    </p:spTree>
    <p:extLst>
      <p:ext uri="{BB962C8B-B14F-4D97-AF65-F5344CB8AC3E}">
        <p14:creationId xmlns:p14="http://schemas.microsoft.com/office/powerpoint/2010/main" val="21677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50;p102">
            <a:extLst>
              <a:ext uri="{FF2B5EF4-FFF2-40B4-BE49-F238E27FC236}">
                <a16:creationId xmlns:a16="http://schemas.microsoft.com/office/drawing/2014/main" xmlns="" id="{C5BD24FD-E8A5-004D-84E8-87231B8E1E2A}"/>
              </a:ext>
            </a:extLst>
          </p:cNvPr>
          <p:cNvSpPr txBox="1"/>
          <p:nvPr/>
        </p:nvSpPr>
        <p:spPr>
          <a:xfrm>
            <a:off x="657755" y="391284"/>
            <a:ext cx="10429345" cy="706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indent="0" defTabSz="914400" fontAlgn="auto" latinLnBrk="0" hangingPunct="0">
              <a:buClrTx/>
              <a:buSzTx/>
              <a:buFontTx/>
              <a:buNone/>
              <a:defRPr kumimoji="0" sz="2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Times New Roman" panose="02020603050405020304"/>
              </a:defRPr>
            </a:lvl1pPr>
            <a:lvl2pPr marL="0" indent="457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2pPr>
            <a:lvl3pPr marL="0" indent="914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3pPr>
            <a:lvl4pPr marL="0" indent="1371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4pPr>
            <a:lvl5pPr marL="0" indent="18288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5pPr>
            <a:lvl6pPr marL="0" indent="22860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6pPr>
            <a:lvl7pPr marL="0" indent="2743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7pPr>
            <a:lvl8pPr marL="0" indent="3200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8pPr>
            <a:lvl9pPr marL="0" indent="3657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9pPr>
          </a:lstStyle>
          <a:p>
            <a:r>
              <a:rPr lang="zh-CN" altLang="en-US" dirty="0" smtClean="0">
                <a:sym typeface="Google Sans"/>
              </a:rPr>
              <a:t>原图 </a:t>
            </a:r>
            <a:r>
              <a:rPr lang="en-US" altLang="zh-CN" dirty="0" smtClean="0">
                <a:sym typeface="Google Sans"/>
              </a:rPr>
              <a:t>vs</a:t>
            </a:r>
            <a:r>
              <a:rPr lang="zh-CN" altLang="en-US" dirty="0" smtClean="0">
                <a:sym typeface="Google Sans"/>
              </a:rPr>
              <a:t> 第一层激活</a:t>
            </a:r>
            <a:endParaRPr lang="en-US" altLang="zh-CN" dirty="0">
              <a:sym typeface="Google Sans"/>
            </a:endParaRPr>
          </a:p>
        </p:txBody>
      </p:sp>
      <p:sp>
        <p:nvSpPr>
          <p:cNvPr id="8" name="Google Shape;450;p102">
            <a:extLst>
              <a:ext uri="{FF2B5EF4-FFF2-40B4-BE49-F238E27FC236}">
                <a16:creationId xmlns:a16="http://schemas.microsoft.com/office/drawing/2014/main" xmlns="" id="{C0CB6249-07E1-1D4C-A8B6-209F71F4FCF2}"/>
              </a:ext>
            </a:extLst>
          </p:cNvPr>
          <p:cNvSpPr txBox="1"/>
          <p:nvPr/>
        </p:nvSpPr>
        <p:spPr>
          <a:xfrm>
            <a:off x="2070432" y="1717364"/>
            <a:ext cx="2783463" cy="96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zh-CN" altLang="en-US" sz="2800" dirty="0" smtClean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Google Sans"/>
              </a:rPr>
              <a:t>原图</a:t>
            </a:r>
            <a:endParaRPr lang="en-US" altLang="zh-CN" sz="2800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  <a:sym typeface="Google Sans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5965" y="2880916"/>
            <a:ext cx="4531097" cy="442004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79606" y="2880917"/>
            <a:ext cx="2120165" cy="212016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72575" y="2880916"/>
            <a:ext cx="2173046" cy="2151314"/>
          </a:xfrm>
          <a:prstGeom prst="rect">
            <a:avLst/>
          </a:prstGeom>
        </p:spPr>
      </p:pic>
      <p:sp>
        <p:nvSpPr>
          <p:cNvPr id="13" name="Google Shape;450;p102">
            <a:extLst>
              <a:ext uri="{FF2B5EF4-FFF2-40B4-BE49-F238E27FC236}">
                <a16:creationId xmlns:a16="http://schemas.microsoft.com/office/drawing/2014/main" xmlns="" id="{C0CB6249-07E1-1D4C-A8B6-209F71F4FCF2}"/>
              </a:ext>
            </a:extLst>
          </p:cNvPr>
          <p:cNvSpPr txBox="1"/>
          <p:nvPr/>
        </p:nvSpPr>
        <p:spPr>
          <a:xfrm>
            <a:off x="6874583" y="1717364"/>
            <a:ext cx="4571038" cy="96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zh-CN" altLang="en-US" sz="2800" smtClean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Google Sans"/>
              </a:rPr>
              <a:t>不同通道 中间</a:t>
            </a:r>
            <a:r>
              <a:rPr lang="zh-CN" altLang="en-US" sz="2800" dirty="0" smtClean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Google Sans"/>
              </a:rPr>
              <a:t>激活</a:t>
            </a:r>
            <a:endParaRPr lang="en-US" altLang="zh-CN" sz="2800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  <a:sym typeface="Google Sans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74582" y="5183010"/>
            <a:ext cx="2139447" cy="211794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72575" y="5181421"/>
            <a:ext cx="2174545" cy="2152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499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50;p102">
            <a:extLst>
              <a:ext uri="{FF2B5EF4-FFF2-40B4-BE49-F238E27FC236}">
                <a16:creationId xmlns:a16="http://schemas.microsoft.com/office/drawing/2014/main" xmlns="" id="{C5BD24FD-E8A5-004D-84E8-87231B8E1E2A}"/>
              </a:ext>
            </a:extLst>
          </p:cNvPr>
          <p:cNvSpPr txBox="1"/>
          <p:nvPr/>
        </p:nvSpPr>
        <p:spPr>
          <a:xfrm>
            <a:off x="657755" y="391284"/>
            <a:ext cx="10429345" cy="706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indent="0" defTabSz="914400" fontAlgn="auto" latinLnBrk="0" hangingPunct="0">
              <a:buClrTx/>
              <a:buSzTx/>
              <a:buFontTx/>
              <a:buNone/>
              <a:defRPr kumimoji="0" sz="2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Times New Roman" panose="02020603050405020304"/>
              </a:defRPr>
            </a:lvl1pPr>
            <a:lvl2pPr marL="0" indent="457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2pPr>
            <a:lvl3pPr marL="0" indent="914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3pPr>
            <a:lvl4pPr marL="0" indent="1371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4pPr>
            <a:lvl5pPr marL="0" indent="18288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5pPr>
            <a:lvl6pPr marL="0" indent="22860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6pPr>
            <a:lvl7pPr marL="0" indent="2743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7pPr>
            <a:lvl8pPr marL="0" indent="3200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8pPr>
            <a:lvl9pPr marL="0" indent="3657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9pPr>
          </a:lstStyle>
          <a:p>
            <a:r>
              <a:rPr lang="zh-CN" altLang="en-US" dirty="0" smtClean="0">
                <a:sym typeface="Google Sans"/>
              </a:rPr>
              <a:t>前</a:t>
            </a:r>
            <a:r>
              <a:rPr lang="en-US" altLang="zh-CN" dirty="0" smtClean="0">
                <a:sym typeface="Google Sans"/>
              </a:rPr>
              <a:t>2</a:t>
            </a:r>
            <a:r>
              <a:rPr lang="zh-CN" altLang="en-US" dirty="0" smtClean="0">
                <a:sym typeface="Google Sans"/>
              </a:rPr>
              <a:t>层激活对比</a:t>
            </a:r>
            <a:endParaRPr lang="en-US" altLang="zh-CN" dirty="0">
              <a:sym typeface="Google San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6187" y="131191"/>
            <a:ext cx="8175244" cy="8098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88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caicloud</Template>
  <TotalTime>29043</TotalTime>
  <Words>392</Words>
  <Application>Microsoft Macintosh PowerPoint</Application>
  <PresentationFormat>Custom</PresentationFormat>
  <Paragraphs>46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Google Sans</vt:lpstr>
      <vt:lpstr>Microsoft YaHei</vt:lpstr>
      <vt:lpstr>Times New Roman</vt:lpstr>
      <vt:lpstr>等线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Peng Jingtian</cp:lastModifiedBy>
  <cp:revision>801</cp:revision>
  <dcterms:modified xsi:type="dcterms:W3CDTF">2019-10-05T23:54:53Z</dcterms:modified>
</cp:coreProperties>
</file>